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1"/>
  </p:notesMasterIdLst>
  <p:sldIdLst>
    <p:sldId id="305" r:id="rId2"/>
    <p:sldId id="312" r:id="rId3"/>
    <p:sldId id="311" r:id="rId4"/>
    <p:sldId id="313" r:id="rId5"/>
    <p:sldId id="328" r:id="rId6"/>
    <p:sldId id="329" r:id="rId7"/>
    <p:sldId id="330" r:id="rId8"/>
    <p:sldId id="331" r:id="rId9"/>
    <p:sldId id="314" r:id="rId10"/>
  </p:sldIdLst>
  <p:sldSz cx="9144000" cy="6858000" type="screen4x3"/>
  <p:notesSz cx="6997700" cy="9283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tilemes\AppData\Local\Microsoft\Windows\INetCache\Content.Outlook\2MJ5659C\Planilha%20de%20atendimento%20de%20sa&#250;de%20-%20dezembro%202018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lemes\Desktop\Metas%20Hemocentr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lemes\Desktop\Metas%20Hemocentr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lemes\Desktop\Metas%20Hemocentr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lemes\Desktop\Metas%20Hemocentr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lemes\Desktop\Metas%20Hemocent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lemes\Desktop\Metas%20Hemocent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lemes\Desktop\Metas%20Hemocent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lemes\Desktop\Metas%20Hemocentr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lemes\Desktop\Metas%20Hemocentr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lemes\Desktop\Metas%20Hemocentr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tatilemes\Desktop\Metas%20Hemocent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Estoque de bolsas de sangue do Hemocentro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dLbl>
              <c:idx val="1"/>
              <c:spPr>
                <a:noFill/>
              </c:spPr>
              <c:txPr>
                <a:bodyPr rot="0" vert="horz"/>
                <a:lstStyle/>
                <a:p>
                  <a:pPr>
                    <a:defRPr sz="10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ABB-4FF8-AD1D-7792F6D5F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Plan1!$C$39:$D$39</c:f>
              <c:strCache>
                <c:ptCount val="2"/>
                <c:pt idx="0">
                  <c:v>Início da campanha</c:v>
                </c:pt>
                <c:pt idx="1">
                  <c:v>fim da campanha</c:v>
                </c:pt>
              </c:strCache>
            </c:strRef>
          </c:cat>
          <c:val>
            <c:numRef>
              <c:f>Plan1!$C$40:$D$40</c:f>
              <c:numCache>
                <c:formatCode>General</c:formatCode>
                <c:ptCount val="2"/>
                <c:pt idx="0">
                  <c:v>100</c:v>
                </c:pt>
                <c:pt idx="1">
                  <c:v>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B-4FF8-AD1D-7792F6D5F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98688"/>
        <c:axId val="60500224"/>
      </c:barChart>
      <c:catAx>
        <c:axId val="604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60500224"/>
        <c:crosses val="autoZero"/>
        <c:auto val="1"/>
        <c:lblAlgn val="ctr"/>
        <c:lblOffset val="100"/>
        <c:noMultiLvlLbl val="0"/>
      </c:catAx>
      <c:valAx>
        <c:axId val="6050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604986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00" b="1"/>
              <a:t>Coleta</a:t>
            </a:r>
            <a:r>
              <a:rPr lang="pt-BR" sz="1000" b="1" baseline="0"/>
              <a:t> de sangue para transfusão</a:t>
            </a:r>
          </a:p>
          <a:p>
            <a:pPr>
              <a:defRPr sz="1000" b="1"/>
            </a:pPr>
            <a:r>
              <a:rPr lang="pt-BR" sz="1000" b="1" baseline="0"/>
              <a:t>Dezembro/2018</a:t>
            </a:r>
            <a:endParaRPr lang="pt-BR" sz="1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8E-4C98-9477-6AB4960D8F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'Planilha6 (2)'!$F$13:$G$13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'Planilha6 (2)'!$F$15:$G$15</c:f>
              <c:numCache>
                <c:formatCode>#,##0</c:formatCode>
                <c:ptCount val="2"/>
                <c:pt idx="0">
                  <c:v>2328</c:v>
                </c:pt>
                <c:pt idx="1">
                  <c:v>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8E-4C98-9477-6AB4960D8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0999536"/>
        <c:axId val="1446860720"/>
      </c:barChart>
      <c:catAx>
        <c:axId val="144099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6860720"/>
        <c:crosses val="autoZero"/>
        <c:auto val="1"/>
        <c:lblAlgn val="ctr"/>
        <c:lblOffset val="100"/>
        <c:noMultiLvlLbl val="0"/>
      </c:catAx>
      <c:valAx>
        <c:axId val="144686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099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00" b="1"/>
              <a:t>Coleta de sangue para transfusão com processadora automática - aférese</a:t>
            </a:r>
          </a:p>
          <a:p>
            <a:pPr>
              <a:defRPr sz="1000" b="1"/>
            </a:pPr>
            <a:r>
              <a:rPr lang="pt-BR" sz="1000" b="1"/>
              <a:t>Dezembro/2018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Planilha6!$F$11:$G$11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Planilha6!$F$14:$G$14</c:f>
              <c:numCache>
                <c:formatCode>General</c:formatCode>
                <c:ptCount val="2"/>
                <c:pt idx="0">
                  <c:v>40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7-41E9-9147-D1705D34D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3802112"/>
        <c:axId val="1364505344"/>
      </c:barChart>
      <c:catAx>
        <c:axId val="14838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4505344"/>
        <c:crosses val="autoZero"/>
        <c:auto val="1"/>
        <c:lblAlgn val="ctr"/>
        <c:lblOffset val="100"/>
        <c:noMultiLvlLbl val="0"/>
      </c:catAx>
      <c:valAx>
        <c:axId val="136450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38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Procedimentos</a:t>
            </a:r>
            <a:r>
              <a:rPr lang="en-US" sz="1000" b="1" baseline="0"/>
              <a:t> Especiais - MAC</a:t>
            </a:r>
          </a:p>
          <a:p>
            <a:pPr>
              <a:defRPr sz="1000" b="1"/>
            </a:pPr>
            <a:r>
              <a:rPr lang="en-US" sz="1000" b="1" baseline="0"/>
              <a:t>Dezembro/2018</a:t>
            </a:r>
            <a:endParaRPr lang="en-US" sz="1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CA-4AB5-BA1C-C1F31DEE54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'Planilha6 (2)'!$F$20:$G$20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'Planilha6 (2)'!$F$21:$G$21</c:f>
              <c:numCache>
                <c:formatCode>General</c:formatCode>
                <c:ptCount val="2"/>
                <c:pt idx="0">
                  <c:v>3852</c:v>
                </c:pt>
                <c:pt idx="1">
                  <c:v>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CA-4AB5-BA1C-C1F31DEE5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3802112"/>
        <c:axId val="1364505344"/>
      </c:barChart>
      <c:catAx>
        <c:axId val="14838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4505344"/>
        <c:crosses val="autoZero"/>
        <c:auto val="1"/>
        <c:lblAlgn val="ctr"/>
        <c:lblOffset val="100"/>
        <c:noMultiLvlLbl val="0"/>
      </c:catAx>
      <c:valAx>
        <c:axId val="136450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38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aseline="0"/>
              <a:t>Ambulatório - MAC</a:t>
            </a:r>
          </a:p>
          <a:p>
            <a:pPr>
              <a:defRPr sz="1000"/>
            </a:pPr>
            <a:r>
              <a:rPr lang="en-US" sz="1000" baseline="0"/>
              <a:t>Dezembro/2018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35-4650-A501-014EC15726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'Planilha6 (2)'!$L$64:$M$64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'Planilha6 (2)'!$L$65:$M$65</c:f>
              <c:numCache>
                <c:formatCode>General</c:formatCode>
                <c:ptCount val="2"/>
                <c:pt idx="0">
                  <c:v>186</c:v>
                </c:pt>
                <c:pt idx="1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50-A501-014EC1572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3802112"/>
        <c:axId val="1364505344"/>
      </c:barChart>
      <c:catAx>
        <c:axId val="14838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4505344"/>
        <c:crosses val="autoZero"/>
        <c:auto val="1"/>
        <c:lblAlgn val="ctr"/>
        <c:lblOffset val="100"/>
        <c:noMultiLvlLbl val="0"/>
      </c:catAx>
      <c:valAx>
        <c:axId val="136450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38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baseline="0">
                <a:effectLst/>
              </a:rPr>
              <a:t>Internação Regime de Leito / dia: Clínica Hematológica</a:t>
            </a:r>
            <a:endParaRPr lang="pt-BR" sz="1000">
              <a:effectLst/>
            </a:endParaRPr>
          </a:p>
          <a:p>
            <a:pPr>
              <a:defRPr sz="1000"/>
            </a:pPr>
            <a:r>
              <a:rPr lang="en-US" sz="1000" b="1" i="0" baseline="0">
                <a:effectLst/>
              </a:rPr>
              <a:t>Dezembro/2018</a:t>
            </a:r>
            <a:endParaRPr lang="pt-BR" sz="1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85-44E5-A6CE-7B81D9531D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Planilha6!$F$3:$G$3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Planilha6!$F$4:$G$4</c:f>
              <c:numCache>
                <c:formatCode>General</c:formatCode>
                <c:ptCount val="2"/>
                <c:pt idx="0">
                  <c:v>70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5-44E5-A6CE-7B81D9531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730064"/>
        <c:axId val="1435764848"/>
      </c:barChart>
      <c:catAx>
        <c:axId val="129973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5764848"/>
        <c:crosses val="autoZero"/>
        <c:auto val="1"/>
        <c:lblAlgn val="ctr"/>
        <c:lblOffset val="100"/>
        <c:noMultiLvlLbl val="0"/>
      </c:catAx>
      <c:valAx>
        <c:axId val="143576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973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00" b="1" i="0" baseline="0" dirty="0">
                <a:effectLst/>
              </a:rPr>
              <a:t>Assistência Ambulatorial / Consultas Médicas</a:t>
            </a:r>
            <a:endParaRPr lang="pt-BR" sz="1000" dirty="0">
              <a:effectLst/>
            </a:endParaRPr>
          </a:p>
          <a:p>
            <a:pPr>
              <a:defRPr sz="1000"/>
            </a:pPr>
            <a:r>
              <a:rPr lang="pt-BR" sz="1000" b="1" i="0" baseline="0" dirty="0">
                <a:effectLst/>
              </a:rPr>
              <a:t>Dezembro/2018</a:t>
            </a:r>
            <a:endParaRPr lang="pt-BR" sz="1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F1-461B-80C4-80774FFCA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Planilha6!$F$3:$G$3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Planilha6!$F$6:$G$6</c:f>
              <c:numCache>
                <c:formatCode>General</c:formatCode>
                <c:ptCount val="2"/>
                <c:pt idx="0" formatCode="0">
                  <c:v>360</c:v>
                </c:pt>
                <c:pt idx="1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1-461B-80C4-80774FFCA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3484256"/>
        <c:axId val="1376465504"/>
      </c:barChart>
      <c:catAx>
        <c:axId val="143348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6465504"/>
        <c:crosses val="autoZero"/>
        <c:auto val="1"/>
        <c:lblAlgn val="ctr"/>
        <c:lblOffset val="100"/>
        <c:noMultiLvlLbl val="0"/>
      </c:catAx>
      <c:valAx>
        <c:axId val="137646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34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00" b="1" i="0" baseline="0">
                <a:effectLst/>
              </a:rPr>
              <a:t>Assistência Ambulatorial / Consultas Não Médicas </a:t>
            </a:r>
          </a:p>
          <a:p>
            <a:pPr>
              <a:defRPr sz="1000"/>
            </a:pPr>
            <a:r>
              <a:rPr lang="pt-BR" sz="1000" b="1" i="0" baseline="0">
                <a:effectLst/>
              </a:rPr>
              <a:t>Dezembro/2018</a:t>
            </a:r>
            <a:endParaRPr lang="pt-BR" sz="1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48-4E37-A4A9-1F89B0F42E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Planilha6!$F$3:$G$3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Planilha6!$F$7:$G$7</c:f>
              <c:numCache>
                <c:formatCode>General</c:formatCode>
                <c:ptCount val="2"/>
                <c:pt idx="0">
                  <c:v>600</c:v>
                </c:pt>
                <c:pt idx="1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48-4E37-A4A9-1F89B0F42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3484256"/>
        <c:axId val="1376465504"/>
      </c:barChart>
      <c:catAx>
        <c:axId val="143348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6465504"/>
        <c:crosses val="autoZero"/>
        <c:auto val="1"/>
        <c:lblAlgn val="ctr"/>
        <c:lblOffset val="100"/>
        <c:noMultiLvlLbl val="0"/>
      </c:catAx>
      <c:valAx>
        <c:axId val="137646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34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1"/>
              <a:t>Triagem Clínica de doadores</a:t>
            </a:r>
          </a:p>
          <a:p>
            <a:pPr>
              <a:defRPr sz="1200" b="1"/>
            </a:pPr>
            <a:r>
              <a:rPr lang="pt-BR" sz="1200" b="1"/>
              <a:t>Dezembro/2018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3-4638-9CD0-C16CF568F3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'Planilha6 (2)'!$F$11:$G$11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'Planilha6 (2)'!$F$12:$G$12</c:f>
              <c:numCache>
                <c:formatCode>#,##0</c:formatCode>
                <c:ptCount val="2"/>
                <c:pt idx="0">
                  <c:v>3036</c:v>
                </c:pt>
                <c:pt idx="1">
                  <c:v>3425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13-4638-9CD0-C16CF568F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5352288"/>
        <c:axId val="1376471744"/>
      </c:barChart>
      <c:catAx>
        <c:axId val="14453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6471744"/>
        <c:crosses val="autoZero"/>
        <c:auto val="1"/>
        <c:lblAlgn val="ctr"/>
        <c:lblOffset val="100"/>
        <c:noMultiLvlLbl val="0"/>
      </c:catAx>
      <c:valAx>
        <c:axId val="137647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53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Processamento / fracionamento de sangue total</a:t>
            </a:r>
          </a:p>
          <a:p>
            <a:pPr>
              <a:defRPr sz="1000" b="1"/>
            </a:pPr>
            <a:r>
              <a:rPr lang="en-US" sz="1000" b="1"/>
              <a:t>Dezembro/2018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B0-431A-B23F-E1354BB61F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Planilha6!$F$11:$G$11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Planilha6!$F$15:$G$15</c:f>
              <c:numCache>
                <c:formatCode>#,##0</c:formatCode>
                <c:ptCount val="2"/>
                <c:pt idx="0">
                  <c:v>5160</c:v>
                </c:pt>
                <c:pt idx="1">
                  <c:v>6192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B0-431A-B23F-E1354BB61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3802112"/>
        <c:axId val="1364505344"/>
      </c:barChart>
      <c:catAx>
        <c:axId val="14838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4505344"/>
        <c:crosses val="autoZero"/>
        <c:auto val="1"/>
        <c:lblAlgn val="ctr"/>
        <c:lblOffset val="100"/>
        <c:noMultiLvlLbl val="0"/>
      </c:catAx>
      <c:valAx>
        <c:axId val="136450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38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Exames Hematológicos</a:t>
            </a:r>
            <a:r>
              <a:rPr lang="en-US" sz="1000" b="1" baseline="0"/>
              <a:t> - MAC</a:t>
            </a:r>
          </a:p>
          <a:p>
            <a:pPr>
              <a:defRPr sz="1000" b="1"/>
            </a:pPr>
            <a:r>
              <a:rPr lang="en-US" sz="1000" b="1" baseline="0"/>
              <a:t>Dezembro/2018</a:t>
            </a:r>
            <a:endParaRPr lang="en-US" sz="1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69-42B7-9F4E-2627B81FFB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'Planilha6 (2)'!$L$52:$M$52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'Planilha6 (2)'!$L$53:$M$53</c:f>
              <c:numCache>
                <c:formatCode>General</c:formatCode>
                <c:ptCount val="2"/>
                <c:pt idx="0">
                  <c:v>102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69-42B7-9F4E-2627B81FF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3802112"/>
        <c:axId val="1364505344"/>
      </c:barChart>
      <c:catAx>
        <c:axId val="14838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4505344"/>
        <c:crosses val="autoZero"/>
        <c:auto val="1"/>
        <c:lblAlgn val="ctr"/>
        <c:lblOffset val="100"/>
        <c:noMultiLvlLbl val="0"/>
      </c:catAx>
      <c:valAx>
        <c:axId val="136450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38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baseline="0"/>
              <a:t>Medicina Transfusional (Hospitalar)</a:t>
            </a:r>
          </a:p>
          <a:p>
            <a:pPr>
              <a:defRPr sz="1000" b="1"/>
            </a:pPr>
            <a:r>
              <a:rPr lang="en-US" sz="1000" b="1" baseline="0"/>
              <a:t>Dezembro/2018</a:t>
            </a:r>
            <a:endParaRPr lang="en-US" sz="1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FA-4AA7-A189-79462D9321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'Planilha6 (2)'!$O$81:$P$81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'Planilha6 (2)'!$O$82:$P$82</c:f>
              <c:numCache>
                <c:formatCode>General</c:formatCode>
                <c:ptCount val="2"/>
                <c:pt idx="0">
                  <c:v>1236</c:v>
                </c:pt>
                <c:pt idx="1">
                  <c:v>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FA-4AA7-A189-79462D932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3802112"/>
        <c:axId val="1364505344"/>
      </c:barChart>
      <c:catAx>
        <c:axId val="14838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4505344"/>
        <c:crosses val="autoZero"/>
        <c:auto val="1"/>
        <c:lblAlgn val="ctr"/>
        <c:lblOffset val="100"/>
        <c:noMultiLvlLbl val="0"/>
      </c:catAx>
      <c:valAx>
        <c:axId val="136450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38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baseline="0"/>
              <a:t>Sorologia para doadores da Central de Transplantes</a:t>
            </a:r>
          </a:p>
          <a:p>
            <a:pPr>
              <a:defRPr sz="1100" b="1"/>
            </a:pPr>
            <a:r>
              <a:rPr lang="en-US" sz="1100" b="1" baseline="0"/>
              <a:t>Dezembro/2018</a:t>
            </a:r>
            <a:endParaRPr lang="en-US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D7-45A3-AB80-EF7A6529BF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'Planilha6 (2)'!$F$92:$G$92</c:f>
              <c:strCache>
                <c:ptCount val="2"/>
                <c:pt idx="0">
                  <c:v>Contratado</c:v>
                </c:pt>
                <c:pt idx="1">
                  <c:v>Realizado</c:v>
                </c:pt>
              </c:strCache>
            </c:strRef>
          </c:cat>
          <c:val>
            <c:numRef>
              <c:f>'Planilha6 (2)'!$F$93:$G$93</c:f>
              <c:numCache>
                <c:formatCode>General</c:formatCode>
                <c:ptCount val="2"/>
                <c:pt idx="0">
                  <c:v>18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D7-45A3-AB80-EF7A6529B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3802112"/>
        <c:axId val="1364505344"/>
      </c:barChart>
      <c:catAx>
        <c:axId val="14838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4505344"/>
        <c:crosses val="autoZero"/>
        <c:auto val="1"/>
        <c:lblAlgn val="ctr"/>
        <c:lblOffset val="100"/>
        <c:noMultiLvlLbl val="0"/>
      </c:catAx>
      <c:valAx>
        <c:axId val="136450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38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07" name="CustomShape 2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3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4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5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6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7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8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9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PlaceHolder 10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2000" cy="41004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200" b="0" strike="noStrike" spc="-1">
                <a:solidFill>
                  <a:srgbClr val="000000"/>
                </a:solidFill>
                <a:latin typeface="Times New Roman"/>
              </a:rPr>
              <a:t>Clique para editar o formato de notas</a:t>
            </a:r>
          </a:p>
        </p:txBody>
      </p:sp>
    </p:spTree>
    <p:extLst>
      <p:ext uri="{BB962C8B-B14F-4D97-AF65-F5344CB8AC3E}">
        <p14:creationId xmlns:p14="http://schemas.microsoft.com/office/powerpoint/2010/main" val="65335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4"/>
          <p:cNvPicPr/>
          <p:nvPr/>
        </p:nvPicPr>
        <p:blipFill>
          <a:blip r:embed="rId15"/>
          <a:stretch/>
        </p:blipFill>
        <p:spPr>
          <a:xfrm>
            <a:off x="0" y="0"/>
            <a:ext cx="9140760" cy="685476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DE13875-BC5E-44ED-8FA8-6BD39A70EEBF}"/>
              </a:ext>
            </a:extLst>
          </p:cNvPr>
          <p:cNvSpPr/>
          <p:nvPr/>
        </p:nvSpPr>
        <p:spPr>
          <a:xfrm>
            <a:off x="526026" y="138428"/>
            <a:ext cx="8372168" cy="5604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2. Relatório Mensal de Atividades HEMOGO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103C6F1-2231-4110-8974-FBB0B11DD695}"/>
              </a:ext>
            </a:extLst>
          </p:cNvPr>
          <p:cNvSpPr/>
          <p:nvPr/>
        </p:nvSpPr>
        <p:spPr>
          <a:xfrm>
            <a:off x="526026" y="968535"/>
            <a:ext cx="2604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cs typeface="Times New Roman" panose="02020603050405020304" pitchFamily="18" charset="0"/>
              </a:rPr>
              <a:t>Campanhas de doações de sangue;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821D6E-3DBA-441F-B046-B5EEC1076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04" y="723039"/>
            <a:ext cx="2989070" cy="2226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sx="1000" sy="1000" algn="tl" rotWithShape="0">
              <a:srgbClr val="000000"/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3434549-26FA-4D8C-80EF-B64F25A714D9}"/>
              </a:ext>
            </a:extLst>
          </p:cNvPr>
          <p:cNvSpPr/>
          <p:nvPr/>
        </p:nvSpPr>
        <p:spPr>
          <a:xfrm>
            <a:off x="646342" y="2820484"/>
            <a:ext cx="2682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cs typeface="Times New Roman" panose="02020603050405020304" pitchFamily="18" charset="0"/>
              </a:rPr>
              <a:t>Doação de colaboradores da Fundação Tiradentes;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C5CF55D-5777-4D9E-B448-D42B17B35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3" y="3667296"/>
            <a:ext cx="3158715" cy="2097584"/>
          </a:xfrm>
          <a:prstGeom prst="rect">
            <a:avLst/>
          </a:prstGeom>
        </p:spPr>
      </p:pic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5C4B2B94-8985-49EC-9F5E-6A09BA08405C}"/>
              </a:ext>
            </a:extLst>
          </p:cNvPr>
          <p:cNvCxnSpPr/>
          <p:nvPr/>
        </p:nvCxnSpPr>
        <p:spPr>
          <a:xfrm>
            <a:off x="3236495" y="1093120"/>
            <a:ext cx="2286000" cy="964280"/>
          </a:xfrm>
          <a:prstGeom prst="bentConnector3">
            <a:avLst/>
          </a:prstGeom>
          <a:ln w="22225">
            <a:solidFill>
              <a:schemeClr val="accent1">
                <a:shade val="95000"/>
                <a:satMod val="105000"/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5A2D710A-9840-423D-B590-C36E423F5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319319"/>
              </p:ext>
            </p:extLst>
          </p:nvPr>
        </p:nvGraphicFramePr>
        <p:xfrm>
          <a:off x="4042611" y="3235210"/>
          <a:ext cx="4636294" cy="289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45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BCC15CD-8575-4B78-9F5F-0C3A5CA64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452241"/>
              </p:ext>
            </p:extLst>
          </p:nvPr>
        </p:nvGraphicFramePr>
        <p:xfrm>
          <a:off x="432000" y="532400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5A4BD80-61CF-41D1-A93C-74F8FE644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032497"/>
              </p:ext>
            </p:extLst>
          </p:nvPr>
        </p:nvGraphicFramePr>
        <p:xfrm>
          <a:off x="4692316" y="532405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1762CD5-7B67-4D97-A3DE-F5F333F35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613656"/>
              </p:ext>
            </p:extLst>
          </p:nvPr>
        </p:nvGraphicFramePr>
        <p:xfrm>
          <a:off x="432000" y="3537291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6F2FE3D-3650-4990-9083-AD0DC971E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093090"/>
              </p:ext>
            </p:extLst>
          </p:nvPr>
        </p:nvGraphicFramePr>
        <p:xfrm>
          <a:off x="4692316" y="3537290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564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BBCD0CA-2E97-48BF-B31B-26D3D8374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981979"/>
              </p:ext>
            </p:extLst>
          </p:nvPr>
        </p:nvGraphicFramePr>
        <p:xfrm>
          <a:off x="534586" y="545639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068213D-77CB-4D25-ACCD-1DE8582A5F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404407"/>
              </p:ext>
            </p:extLst>
          </p:nvPr>
        </p:nvGraphicFramePr>
        <p:xfrm>
          <a:off x="4763368" y="545640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C28706C-19D4-4555-A02C-B1B64DB6D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037967"/>
              </p:ext>
            </p:extLst>
          </p:nvPr>
        </p:nvGraphicFramePr>
        <p:xfrm>
          <a:off x="534586" y="3578191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104ED29-FDB9-44CD-95DB-D4818634B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903340"/>
              </p:ext>
            </p:extLst>
          </p:nvPr>
        </p:nvGraphicFramePr>
        <p:xfrm>
          <a:off x="4763368" y="3578191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547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D402420-5682-488A-BC2F-03A8CF555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697196"/>
              </p:ext>
            </p:extLst>
          </p:nvPr>
        </p:nvGraphicFramePr>
        <p:xfrm>
          <a:off x="455373" y="508790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F6EE4FE-1C04-4373-9F6C-75316692B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415331"/>
              </p:ext>
            </p:extLst>
          </p:nvPr>
        </p:nvGraphicFramePr>
        <p:xfrm>
          <a:off x="4700219" y="508790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0026ACB-EBBA-4B60-B262-27A3BB992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119055"/>
              </p:ext>
            </p:extLst>
          </p:nvPr>
        </p:nvGraphicFramePr>
        <p:xfrm>
          <a:off x="455373" y="3429000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D9F906D-A510-426C-9BF9-42DB63B36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9942"/>
              </p:ext>
            </p:extLst>
          </p:nvPr>
        </p:nvGraphicFramePr>
        <p:xfrm>
          <a:off x="4700219" y="3429000"/>
          <a:ext cx="4140000" cy="2484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1213985916"/>
                    </a:ext>
                  </a:extLst>
                </a:gridCol>
              </a:tblGrid>
              <a:tr h="61633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000" b="1" u="none" strike="noStrike" dirty="0">
                          <a:effectLst/>
                        </a:rPr>
                        <a:t>Coleta para exames de histocompatibilidade (medula óssea)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18167"/>
                  </a:ext>
                </a:extLst>
              </a:tr>
              <a:tr h="31750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000" b="1" u="none" strike="noStrike">
                          <a:effectLst/>
                        </a:rPr>
                        <a:t>Deleucotização de concentrado de hemácias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692033"/>
                  </a:ext>
                </a:extLst>
              </a:tr>
              <a:tr h="31750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000" b="1" u="none" strike="noStrike">
                          <a:effectLst/>
                        </a:rPr>
                        <a:t>Deleucotização de concentrado de plaquetas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116474"/>
                  </a:ext>
                </a:extLst>
              </a:tr>
              <a:tr h="61633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000" b="1" u="none" strike="noStrike">
                          <a:effectLst/>
                        </a:rPr>
                        <a:t>Identificação de anticorpos séricos irregulares com painel de hemácias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49554"/>
                  </a:ext>
                </a:extLst>
              </a:tr>
              <a:tr h="61633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000" b="1" u="none" strike="noStrike" dirty="0">
                          <a:effectLst/>
                        </a:rPr>
                        <a:t>Irradiação de sangue e componentes destinados à transfusão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711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29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5A5A68A-C8A7-4E31-B275-A5DD0943A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528204"/>
              </p:ext>
            </p:extLst>
          </p:nvPr>
        </p:nvGraphicFramePr>
        <p:xfrm>
          <a:off x="432000" y="685800"/>
          <a:ext cx="4140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88E0A99-070A-4681-891F-BF3B1367C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493261"/>
              </p:ext>
            </p:extLst>
          </p:nvPr>
        </p:nvGraphicFramePr>
        <p:xfrm>
          <a:off x="4721532" y="685800"/>
          <a:ext cx="3227849" cy="24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849">
                  <a:extLst>
                    <a:ext uri="{9D8B030D-6E8A-4147-A177-3AD203B41FA5}">
                      <a16:colId xmlns:a16="http://schemas.microsoft.com/office/drawing/2014/main" val="4004851880"/>
                    </a:ext>
                  </a:extLst>
                </a:gridCol>
              </a:tblGrid>
              <a:tr h="4968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000" b="1" u="none" strike="noStrike">
                          <a:effectLst/>
                        </a:rPr>
                        <a:t>Aplicação de fato de coagulação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035936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000" b="1" u="none" strike="noStrike">
                          <a:effectLst/>
                        </a:rPr>
                        <a:t>Transfusão Concentrado de Hemácias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852566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000" b="1" u="none" strike="noStrike">
                          <a:effectLst/>
                        </a:rPr>
                        <a:t>Transfusão Concentrado de Plaquetas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10375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000" b="1" u="none" strike="noStrike">
                          <a:effectLst/>
                        </a:rPr>
                        <a:t>Transfusão Concentrado de Plaquetas por aférese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577480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000" b="1" u="none" strike="noStrike" dirty="0">
                          <a:effectLst/>
                        </a:rPr>
                        <a:t>Transfusão de Plasma Fresco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446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68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C529AE5-853A-4BCE-9161-94EBF3E0AC11}"/>
              </a:ext>
            </a:extLst>
          </p:cNvPr>
          <p:cNvSpPr/>
          <p:nvPr/>
        </p:nvSpPr>
        <p:spPr>
          <a:xfrm>
            <a:off x="994998" y="1127175"/>
            <a:ext cx="7625951" cy="16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cs typeface="Times New Roman" panose="02020603050405020304" pitchFamily="18" charset="0"/>
              </a:rPr>
              <a:t>Notas nos jornais / mídias para captação de doadores;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cs typeface="Times New Roman" panose="02020603050405020304" pitchFamily="18" charset="0"/>
              </a:rPr>
              <a:t>Reativação das Comissões Técnicas;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cs typeface="Times New Roman" panose="02020603050405020304" pitchFamily="18" charset="0"/>
              </a:rPr>
              <a:t>Reforma das Poltronas da sala de coleta e Unidade Móvel (Hemocentro Coordenador / Unidade de Formosa;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cs typeface="Times New Roman" panose="02020603050405020304" pitchFamily="18" charset="0"/>
              </a:rPr>
              <a:t>Manutenção do grupo gerador;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FDD2BF6-1AFA-43FB-A6BD-74F6FBBC961D}"/>
              </a:ext>
            </a:extLst>
          </p:cNvPr>
          <p:cNvSpPr/>
          <p:nvPr/>
        </p:nvSpPr>
        <p:spPr>
          <a:xfrm>
            <a:off x="795374" y="380263"/>
            <a:ext cx="5516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cs typeface="Times New Roman" panose="02020603050405020304" pitchFamily="18" charset="0"/>
              </a:rPr>
              <a:t>PRINCIPAIS AÇÕES/ MELHORIAS REALIZADAS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ED2D4A8-3652-4D6C-BBBC-26A04F7539DE}"/>
              </a:ext>
            </a:extLst>
          </p:cNvPr>
          <p:cNvSpPr/>
          <p:nvPr/>
        </p:nvSpPr>
        <p:spPr>
          <a:xfrm>
            <a:off x="994998" y="2997196"/>
            <a:ext cx="7389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cs typeface="Times New Roman" panose="02020603050405020304" pitchFamily="18" charset="0"/>
              </a:rPr>
              <a:t>Manutenção de ar condicionado do Hemocentro Coordenador e demais unidades da </a:t>
            </a:r>
            <a:r>
              <a:rPr lang="pt-BR" sz="1400" dirty="0" err="1">
                <a:cs typeface="Times New Roman" panose="02020603050405020304" pitchFamily="18" charset="0"/>
              </a:rPr>
              <a:t>Hemorrede</a:t>
            </a:r>
            <a:r>
              <a:rPr lang="pt-BR" sz="1400" dirty="0"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cs typeface="Times New Roman" panose="02020603050405020304" pitchFamily="18" charset="0"/>
              </a:rPr>
              <a:t>Manutenção de equipamentos médico-hospitalares do Hemocentro Coordenador e demais unidades da </a:t>
            </a:r>
            <a:r>
              <a:rPr lang="pt-BR" sz="1400" dirty="0" err="1">
                <a:cs typeface="Times New Roman" panose="02020603050405020304" pitchFamily="18" charset="0"/>
              </a:rPr>
              <a:t>Hemorrede</a:t>
            </a:r>
            <a:r>
              <a:rPr lang="pt-BR" sz="1400" dirty="0"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cs typeface="Times New Roman" panose="02020603050405020304" pitchFamily="18" charset="0"/>
              </a:rPr>
              <a:t>Manutenção da rede elétrica;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cs typeface="Times New Roman" panose="02020603050405020304" pitchFamily="18" charset="0"/>
              </a:rPr>
              <a:t>Contratação de empresa para fornecimento de refeições;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7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FFDD2BF6-1AFA-43FB-A6BD-74F6FBBC961D}"/>
              </a:ext>
            </a:extLst>
          </p:cNvPr>
          <p:cNvSpPr/>
          <p:nvPr/>
        </p:nvSpPr>
        <p:spPr>
          <a:xfrm>
            <a:off x="795374" y="380263"/>
            <a:ext cx="5516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cs typeface="Times New Roman" panose="02020603050405020304" pitchFamily="18" charset="0"/>
              </a:rPr>
              <a:t>PRINCIPAIS AÇÕES/ MELHORIAS REALIZADAS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CD0072-586F-4AA1-9108-DC4A909CF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90" y="1002889"/>
            <a:ext cx="2099801" cy="27997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6ACCDA1-F812-4A06-B320-4C66DFA93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76" y="1002889"/>
            <a:ext cx="1574851" cy="27997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ADF3669-CA0C-4525-A386-823318F34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12" y="1002888"/>
            <a:ext cx="1574851" cy="279973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01192EC-9BEA-4EAC-9FDD-8C8020EB6C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35" y="4141225"/>
            <a:ext cx="3554361" cy="22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6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FFDD2BF6-1AFA-43FB-A6BD-74F6FBBC961D}"/>
              </a:ext>
            </a:extLst>
          </p:cNvPr>
          <p:cNvSpPr/>
          <p:nvPr/>
        </p:nvSpPr>
        <p:spPr>
          <a:xfrm>
            <a:off x="795374" y="380263"/>
            <a:ext cx="5516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cs typeface="Times New Roman" panose="02020603050405020304" pitchFamily="18" charset="0"/>
              </a:rPr>
              <a:t>PRINCIPAIS AÇÕES/ MELHORIAS REALIZADAS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4BF8C3-CD14-4FA6-A924-8DA6C3736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7" y="1095066"/>
            <a:ext cx="3554361" cy="266577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7BA2FB0-E949-4A1E-A586-B6D823DD7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09" y="1095066"/>
            <a:ext cx="3554361" cy="266577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2A6C92-CF43-4BE5-A4BB-672F32D21398}"/>
              </a:ext>
            </a:extLst>
          </p:cNvPr>
          <p:cNvSpPr/>
          <p:nvPr/>
        </p:nvSpPr>
        <p:spPr>
          <a:xfrm>
            <a:off x="929146" y="4029363"/>
            <a:ext cx="3554362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cs typeface="Times New Roman" panose="02020603050405020304" pitchFamily="18" charset="0"/>
              </a:rPr>
              <a:t>Contratação e treinamento de integração para novos colaboradores;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8AD667B-9D24-40DF-9211-8E2262F545C2}"/>
              </a:ext>
            </a:extLst>
          </p:cNvPr>
          <p:cNvSpPr/>
          <p:nvPr/>
        </p:nvSpPr>
        <p:spPr>
          <a:xfrm>
            <a:off x="4940708" y="4029363"/>
            <a:ext cx="3554362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cs typeface="Times New Roman" panose="02020603050405020304" pitchFamily="18" charset="0"/>
              </a:rPr>
              <a:t>Inspeção de biossegurança da comissão de nr32</a:t>
            </a:r>
          </a:p>
        </p:txBody>
      </p:sp>
    </p:spTree>
    <p:extLst>
      <p:ext uri="{BB962C8B-B14F-4D97-AF65-F5344CB8AC3E}">
        <p14:creationId xmlns:p14="http://schemas.microsoft.com/office/powerpoint/2010/main" val="179993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156A546-B037-477D-94AF-39C92999AA21}"/>
              </a:ext>
            </a:extLst>
          </p:cNvPr>
          <p:cNvSpPr/>
          <p:nvPr/>
        </p:nvSpPr>
        <p:spPr>
          <a:xfrm>
            <a:off x="541420" y="128595"/>
            <a:ext cx="7014411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3. Aprovação Quadro de Pessoal do HEMOGO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9617398-1DB4-4399-9C86-A82318FF0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4" y="919320"/>
            <a:ext cx="9026013" cy="585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9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307</Words>
  <Application>Microsoft Office PowerPoint</Application>
  <PresentationFormat>Apresentação na tela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Eliana Silva</dc:creator>
  <dc:description/>
  <cp:lastModifiedBy>Tatiane</cp:lastModifiedBy>
  <cp:revision>144</cp:revision>
  <cp:lastPrinted>2017-06-27T16:50:47Z</cp:lastPrinted>
  <dcterms:modified xsi:type="dcterms:W3CDTF">2019-01-28T13:29:44Z</dcterms:modified>
  <dc:language>pt-BR</dc:language>
</cp:coreProperties>
</file>